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Montserrat SemiBold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Montserrat Black"/>
      <p:bold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Montserrat ExtraBold"/>
      <p:bold r:id="rId43"/>
      <p:boldItalic r:id="rId44"/>
    </p:embeddedFont>
    <p:embeddedFont>
      <p:font typeface="Merriweather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20" Type="http://schemas.openxmlformats.org/officeDocument/2006/relationships/slide" Target="slides/slide15.xml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22" Type="http://schemas.openxmlformats.org/officeDocument/2006/relationships/slide" Target="slides/slide17.xml"/><Relationship Id="rId44" Type="http://schemas.openxmlformats.org/officeDocument/2006/relationships/font" Target="fonts/MontserratExtraBold-boldItalic.fntdata"/><Relationship Id="rId21" Type="http://schemas.openxmlformats.org/officeDocument/2006/relationships/slide" Target="slides/slide16.xml"/><Relationship Id="rId43" Type="http://schemas.openxmlformats.org/officeDocument/2006/relationships/font" Target="fonts/MontserratExtraBold-bold.fntdata"/><Relationship Id="rId24" Type="http://schemas.openxmlformats.org/officeDocument/2006/relationships/slide" Target="slides/slide19.xml"/><Relationship Id="rId46" Type="http://schemas.openxmlformats.org/officeDocument/2006/relationships/font" Target="fonts/Merriweather-bold.fntdata"/><Relationship Id="rId23" Type="http://schemas.openxmlformats.org/officeDocument/2006/relationships/slide" Target="slides/slide18.xml"/><Relationship Id="rId45" Type="http://schemas.openxmlformats.org/officeDocument/2006/relationships/font" Target="fonts/Merriweathe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Merriweather-boldItalic.fntdata"/><Relationship Id="rId25" Type="http://schemas.openxmlformats.org/officeDocument/2006/relationships/slide" Target="slides/slide20.xml"/><Relationship Id="rId47" Type="http://schemas.openxmlformats.org/officeDocument/2006/relationships/font" Target="fonts/Merriweather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SemiBold-italic.fntdata"/><Relationship Id="rId30" Type="http://schemas.openxmlformats.org/officeDocument/2006/relationships/font" Target="fonts/MontserratSemiBold-bold.fntdata"/><Relationship Id="rId11" Type="http://schemas.openxmlformats.org/officeDocument/2006/relationships/slide" Target="slides/slide6.xml"/><Relationship Id="rId33" Type="http://schemas.openxmlformats.org/officeDocument/2006/relationships/font" Target="fonts/Roboto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SemiBold-boldItalic.fntdata"/><Relationship Id="rId13" Type="http://schemas.openxmlformats.org/officeDocument/2006/relationships/slide" Target="slides/slide8.xml"/><Relationship Id="rId35" Type="http://schemas.openxmlformats.org/officeDocument/2006/relationships/font" Target="fonts/Roboto-italic.fntdata"/><Relationship Id="rId12" Type="http://schemas.openxmlformats.org/officeDocument/2006/relationships/slide" Target="slides/slide7.xml"/><Relationship Id="rId34" Type="http://schemas.openxmlformats.org/officeDocument/2006/relationships/font" Target="fonts/Roboto-bold.fntdata"/><Relationship Id="rId15" Type="http://schemas.openxmlformats.org/officeDocument/2006/relationships/slide" Target="slides/slide10.xml"/><Relationship Id="rId37" Type="http://schemas.openxmlformats.org/officeDocument/2006/relationships/font" Target="fonts/MontserratBlack-bold.fntdata"/><Relationship Id="rId14" Type="http://schemas.openxmlformats.org/officeDocument/2006/relationships/slide" Target="slides/slide9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2.xml"/><Relationship Id="rId39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38" Type="http://schemas.openxmlformats.org/officeDocument/2006/relationships/font" Target="fonts/MontserratBlack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841ade8b88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841ade8b88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841ade8b88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841ade8b8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41ade8b88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841ade8b88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84f9047c4e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84f9047c4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84f9047c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84f9047c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84f9047c4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84f9047c4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84f9047c4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84f9047c4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84f9047c4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84f9047c4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84f9047c4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84f9047c4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84f9047c4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84f9047c4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83a3d38b38_0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83a3d38b38_0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84f9047c4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84f9047c4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84f9047c4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84f9047c4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84f9047c4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84f9047c4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84f9047c4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84f9047c4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83a3d38b38_0_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83a3d38b38_0_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3a3d38b38_0_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83a3d38b38_0_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83a8596909_2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83a8596909_2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83a8596909_25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83a8596909_25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842b45307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842b45307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841ade8b8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841ade8b8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841ade8b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841ade8b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24.png"/><Relationship Id="rId5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Relationship Id="rId5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5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5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Relationship Id="rId4" Type="http://schemas.openxmlformats.org/officeDocument/2006/relationships/image" Target="../media/image21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8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Black"/>
                <a:ea typeface="Montserrat Black"/>
                <a:cs typeface="Montserrat Black"/>
                <a:sym typeface="Montserrat Black"/>
              </a:rPr>
              <a:t>GFIRE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Canopy</a:t>
            </a: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 Cover prediction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100">
                <a:latin typeface="Montserrat"/>
                <a:ea typeface="Montserrat"/>
                <a:cs typeface="Montserrat"/>
                <a:sym typeface="Montserrat"/>
              </a:rPr>
              <a:t>Summary</a:t>
            </a:r>
            <a:endParaRPr b="1" sz="3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220261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SemiBold"/>
                <a:ea typeface="Montserrat SemiBold"/>
                <a:cs typeface="Montserrat SemiBold"/>
                <a:sym typeface="Montserrat SemiBold"/>
              </a:rPr>
              <a:t>Francesco Tedesco 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SemiBold"/>
                <a:ea typeface="Montserrat SemiBold"/>
                <a:cs typeface="Montserrat SemiBold"/>
                <a:sym typeface="Montserrat SemiBold"/>
              </a:rPr>
              <a:t>Pau Ventura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SemiBold"/>
                <a:ea typeface="Montserrat SemiBold"/>
                <a:cs typeface="Montserrat SemiBold"/>
                <a:sym typeface="Montserrat SemiBold"/>
              </a:rPr>
              <a:t>28/09/2023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9766" y="686375"/>
            <a:ext cx="2272532" cy="1077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4851" y="3389925"/>
            <a:ext cx="1010700" cy="107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Feature Selection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22"/>
          <p:cNvSpPr/>
          <p:nvPr/>
        </p:nvSpPr>
        <p:spPr>
          <a:xfrm>
            <a:off x="3219713" y="2488650"/>
            <a:ext cx="2571900" cy="36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621425" y="2358750"/>
            <a:ext cx="19962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latin typeface="Roboto"/>
                <a:ea typeface="Roboto"/>
                <a:cs typeface="Roboto"/>
                <a:sym typeface="Roboto"/>
              </a:rPr>
              <a:t>152 Features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22"/>
          <p:cNvSpPr txBox="1"/>
          <p:nvPr/>
        </p:nvSpPr>
        <p:spPr>
          <a:xfrm>
            <a:off x="311725" y="3289075"/>
            <a:ext cx="40161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High Execution Time (24 blocks ~ 1h)</a:t>
            </a:r>
            <a:endParaRPr b="1" sz="1500">
              <a:solidFill>
                <a:srgbClr val="99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Redundancy</a:t>
            </a:r>
            <a:endParaRPr b="1" sz="1500">
              <a:solidFill>
                <a:srgbClr val="99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Model Overfitting</a:t>
            </a:r>
            <a:endParaRPr b="1" sz="1500">
              <a:solidFill>
                <a:srgbClr val="99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Less explainability</a:t>
            </a:r>
            <a:endParaRPr b="1" sz="1500">
              <a:solidFill>
                <a:srgbClr val="99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22"/>
          <p:cNvSpPr txBox="1"/>
          <p:nvPr/>
        </p:nvSpPr>
        <p:spPr>
          <a:xfrm>
            <a:off x="3197375" y="2053950"/>
            <a:ext cx="24492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Roboto"/>
                <a:ea typeface="Roboto"/>
                <a:cs typeface="Roboto"/>
                <a:sym typeface="Roboto"/>
              </a:rPr>
              <a:t>Feature Selection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2"/>
          <p:cNvSpPr txBox="1"/>
          <p:nvPr/>
        </p:nvSpPr>
        <p:spPr>
          <a:xfrm>
            <a:off x="6226325" y="2358750"/>
            <a:ext cx="19962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latin typeface="Roboto"/>
                <a:ea typeface="Roboto"/>
                <a:cs typeface="Roboto"/>
                <a:sym typeface="Roboto"/>
              </a:rPr>
              <a:t>20 </a:t>
            </a:r>
            <a:r>
              <a:rPr lang="it" sz="2400">
                <a:latin typeface="Roboto"/>
                <a:ea typeface="Roboto"/>
                <a:cs typeface="Roboto"/>
                <a:sym typeface="Roboto"/>
              </a:rPr>
              <a:t>Features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2"/>
          <p:cNvSpPr txBox="1"/>
          <p:nvPr/>
        </p:nvSpPr>
        <p:spPr>
          <a:xfrm>
            <a:off x="5107475" y="3289075"/>
            <a:ext cx="42339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Low </a:t>
            </a:r>
            <a:r>
              <a:rPr b="1" lang="it" sz="15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Execution Time (24 blocks ~ 2 min)</a:t>
            </a:r>
            <a:endParaRPr b="1" sz="15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No Redundancy</a:t>
            </a:r>
            <a:endParaRPr b="1" sz="15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No Overfitting</a:t>
            </a:r>
            <a:endParaRPr b="1" sz="15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High explainability</a:t>
            </a:r>
            <a:endParaRPr b="1" sz="15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Feature Selection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5" name="Google Shape;2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50" y="1445500"/>
            <a:ext cx="5387076" cy="353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3"/>
          <p:cNvSpPr txBox="1"/>
          <p:nvPr/>
        </p:nvSpPr>
        <p:spPr>
          <a:xfrm>
            <a:off x="5561275" y="1722750"/>
            <a:ext cx="3346800" cy="31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300">
                <a:latin typeface="Roboto"/>
                <a:ea typeface="Roboto"/>
                <a:cs typeface="Roboto"/>
                <a:sym typeface="Roboto"/>
              </a:rPr>
              <a:t>20 Features: 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5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'</a:t>
            </a:r>
            <a:r>
              <a:rPr b="1" lang="it" sz="12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height_q_0.2', 'height_q_0.3', height_threshold_3.0_True', 'height_threshold_4.0_True', 'height_threshold_5.0_True',  'height_threshold_6.0_True', 'height_threshold_7.0_True',  </a:t>
            </a:r>
            <a:endParaRPr b="1" sz="1200">
              <a:solidFill>
                <a:srgbClr val="BF9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2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'n_q_0.3', 'n_q_0.4', 'n_q_0.5', 'n_q_0.6',  'n_q_0.7'</a:t>
            </a:r>
            <a:r>
              <a:rPr b="1" lang="it" sz="120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1" lang="it" sz="12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 'n_sd',</a:t>
            </a:r>
            <a:endParaRPr b="1" sz="12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2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'i_threshold_10_True',</a:t>
            </a:r>
            <a:r>
              <a:rPr b="1" lang="it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it" sz="12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'i_threshold_130_False', 'i_threshold_70_False',</a:t>
            </a:r>
            <a:r>
              <a:rPr b="1" lang="it" sz="1200"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it" sz="120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'num_points_5', </a:t>
            </a:r>
            <a:r>
              <a:rPr b="1" lang="it" sz="120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'num_points_2',</a:t>
            </a:r>
            <a:r>
              <a:rPr b="1" lang="it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it" sz="12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'r_threshold_1_False'</a:t>
            </a:r>
            <a:r>
              <a:rPr b="1" lang="it" sz="1200">
                <a:latin typeface="Roboto"/>
                <a:ea typeface="Roboto"/>
                <a:cs typeface="Roboto"/>
                <a:sym typeface="Roboto"/>
              </a:rPr>
              <a:t>,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2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‘slope'</a:t>
            </a:r>
            <a:endParaRPr b="1" sz="12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Full Model trained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" name="Google Shape;222;p24"/>
          <p:cNvSpPr txBox="1"/>
          <p:nvPr/>
        </p:nvSpPr>
        <p:spPr>
          <a:xfrm>
            <a:off x="564175" y="1604600"/>
            <a:ext cx="8047500" cy="3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-"/>
            </a:pPr>
            <a:r>
              <a:rPr b="1" lang="it" sz="1700">
                <a:latin typeface="Roboto"/>
                <a:ea typeface="Roboto"/>
                <a:cs typeface="Roboto"/>
                <a:sym typeface="Roboto"/>
              </a:rPr>
              <a:t>8424 Blocks (all Catalunya)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-"/>
            </a:pPr>
            <a:r>
              <a:rPr b="1" lang="it" sz="1700">
                <a:latin typeface="Roboto"/>
                <a:ea typeface="Roboto"/>
                <a:cs typeface="Roboto"/>
                <a:sym typeface="Roboto"/>
              </a:rPr>
              <a:t>4 h 30 min processing time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-"/>
            </a:pPr>
            <a:r>
              <a:rPr b="1" lang="it" sz="1700">
                <a:latin typeface="Roboto"/>
                <a:ea typeface="Roboto"/>
                <a:cs typeface="Roboto"/>
                <a:sym typeface="Roboto"/>
              </a:rPr>
              <a:t>46 min Model Training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-"/>
            </a:pPr>
            <a:r>
              <a:rPr b="1" lang="it" sz="1700">
                <a:latin typeface="Roboto"/>
                <a:ea typeface="Roboto"/>
                <a:cs typeface="Roboto"/>
                <a:sym typeface="Roboto"/>
              </a:rPr>
              <a:t>R2 Score: 0.89 (Train) ~ 0.88 (Test)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-"/>
            </a:pPr>
            <a:r>
              <a:rPr b="1" lang="it" sz="1700">
                <a:latin typeface="Roboto"/>
                <a:ea typeface="Roboto"/>
                <a:cs typeface="Roboto"/>
                <a:sym typeface="Roboto"/>
              </a:rPr>
              <a:t>MAE Score: 6.30 (Train) ~ 6.47 (Test)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 txBox="1"/>
          <p:nvPr>
            <p:ph type="ctrTitle"/>
          </p:nvPr>
        </p:nvSpPr>
        <p:spPr>
          <a:xfrm>
            <a:off x="311700" y="539725"/>
            <a:ext cx="8520600" cy="18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Black"/>
                <a:ea typeface="Montserrat Black"/>
                <a:cs typeface="Montserrat Black"/>
                <a:sym typeface="Montserrat Black"/>
              </a:rPr>
              <a:t>GFIRE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Canopy Cover Prediction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300">
                <a:latin typeface="Montserrat"/>
                <a:ea typeface="Montserrat"/>
                <a:cs typeface="Montserrat"/>
                <a:sym typeface="Montserrat"/>
              </a:rPr>
              <a:t>Control Blocks Prediction</a:t>
            </a:r>
            <a:endParaRPr b="1" sz="33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9766" y="686375"/>
            <a:ext cx="2272532" cy="1077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5"/>
          <p:cNvSpPr txBox="1"/>
          <p:nvPr>
            <p:ph idx="1" type="subTitle"/>
          </p:nvPr>
        </p:nvSpPr>
        <p:spPr>
          <a:xfrm>
            <a:off x="311700" y="220261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SemiBold"/>
                <a:ea typeface="Montserrat SemiBold"/>
                <a:cs typeface="Montserrat SemiBold"/>
                <a:sym typeface="Montserrat SemiBold"/>
              </a:rPr>
              <a:t>Francesco Tedesco 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SemiBold"/>
                <a:ea typeface="Montserrat SemiBold"/>
                <a:cs typeface="Montserrat SemiBold"/>
                <a:sym typeface="Montserrat SemiBold"/>
              </a:rPr>
              <a:t>Pau Ventura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SemiBold"/>
                <a:ea typeface="Montserrat SemiBold"/>
                <a:cs typeface="Montserrat SemiBold"/>
                <a:sym typeface="Montserrat SemiBold"/>
              </a:rPr>
              <a:t>28/09/2023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30" name="Google Shape;2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4851" y="3389925"/>
            <a:ext cx="1010700" cy="107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 txBox="1"/>
          <p:nvPr/>
        </p:nvSpPr>
        <p:spPr>
          <a:xfrm>
            <a:off x="3321900" y="3729125"/>
            <a:ext cx="25002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&lt; 2 min execution</a:t>
            </a:r>
            <a:endParaRPr b="1"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Model Predictions (representative data)</a:t>
            </a:r>
            <a:endParaRPr b="1"/>
          </a:p>
        </p:txBody>
      </p:sp>
      <p:pic>
        <p:nvPicPr>
          <p:cNvPr id="237" name="Google Shape;2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429425"/>
            <a:ext cx="3705295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2220" y="1429425"/>
            <a:ext cx="3709653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820" y="1509713"/>
            <a:ext cx="809625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6"/>
          <p:cNvSpPr txBox="1"/>
          <p:nvPr/>
        </p:nvSpPr>
        <p:spPr>
          <a:xfrm>
            <a:off x="4157675" y="3755225"/>
            <a:ext cx="8097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MAE: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11.1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1" name="Google Shape;241;p26"/>
          <p:cNvSpPr txBox="1"/>
          <p:nvPr/>
        </p:nvSpPr>
        <p:spPr>
          <a:xfrm>
            <a:off x="3926213" y="4500350"/>
            <a:ext cx="1272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Real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Predicted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372275"/>
            <a:ext cx="3719099" cy="371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1649" y="1372275"/>
            <a:ext cx="3698936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Model Predictions (representative data)</a:t>
            </a:r>
            <a:endParaRPr b="1"/>
          </a:p>
        </p:txBody>
      </p:sp>
      <p:pic>
        <p:nvPicPr>
          <p:cNvPr id="250" name="Google Shape;25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820" y="1509713"/>
            <a:ext cx="809625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7"/>
          <p:cNvSpPr txBox="1"/>
          <p:nvPr/>
        </p:nvSpPr>
        <p:spPr>
          <a:xfrm>
            <a:off x="4157675" y="3755225"/>
            <a:ext cx="8097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MAE: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7.8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7"/>
          <p:cNvSpPr txBox="1"/>
          <p:nvPr/>
        </p:nvSpPr>
        <p:spPr>
          <a:xfrm>
            <a:off x="3926213" y="4500350"/>
            <a:ext cx="1272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Real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Predicted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429425"/>
            <a:ext cx="3718486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2686" y="1429425"/>
            <a:ext cx="3709648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Model Predictions (representative data)</a:t>
            </a:r>
            <a:endParaRPr b="1"/>
          </a:p>
        </p:txBody>
      </p:sp>
      <p:pic>
        <p:nvPicPr>
          <p:cNvPr id="261" name="Google Shape;26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820" y="1509713"/>
            <a:ext cx="809625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8"/>
          <p:cNvSpPr txBox="1"/>
          <p:nvPr/>
        </p:nvSpPr>
        <p:spPr>
          <a:xfrm>
            <a:off x="4157675" y="3755225"/>
            <a:ext cx="8097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MAE: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6.0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28"/>
          <p:cNvSpPr txBox="1"/>
          <p:nvPr/>
        </p:nvSpPr>
        <p:spPr>
          <a:xfrm>
            <a:off x="3926213" y="4500350"/>
            <a:ext cx="1272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Real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Predicted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429425"/>
            <a:ext cx="3705211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8261" y="1429425"/>
            <a:ext cx="3714075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Model Predictions (representative data)</a:t>
            </a:r>
            <a:endParaRPr b="1"/>
          </a:p>
        </p:txBody>
      </p:sp>
      <p:pic>
        <p:nvPicPr>
          <p:cNvPr id="272" name="Google Shape;27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820" y="1509713"/>
            <a:ext cx="809625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9"/>
          <p:cNvSpPr txBox="1"/>
          <p:nvPr/>
        </p:nvSpPr>
        <p:spPr>
          <a:xfrm>
            <a:off x="4157675" y="3755225"/>
            <a:ext cx="8097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MAE: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8.8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9"/>
          <p:cNvSpPr txBox="1"/>
          <p:nvPr/>
        </p:nvSpPr>
        <p:spPr>
          <a:xfrm>
            <a:off x="3926213" y="4500350"/>
            <a:ext cx="1272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Real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Predicted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429425"/>
            <a:ext cx="3696452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977" y="1429425"/>
            <a:ext cx="3727355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820" y="1509713"/>
            <a:ext cx="809625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0"/>
          <p:cNvSpPr txBox="1"/>
          <p:nvPr/>
        </p:nvSpPr>
        <p:spPr>
          <a:xfrm>
            <a:off x="4157675" y="3755225"/>
            <a:ext cx="8097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MAE: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4.5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Google Shape;284;p3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Model Predictions (representative data)</a:t>
            </a:r>
            <a:endParaRPr b="1"/>
          </a:p>
        </p:txBody>
      </p:sp>
      <p:sp>
        <p:nvSpPr>
          <p:cNvPr id="285" name="Google Shape;285;p30"/>
          <p:cNvSpPr txBox="1"/>
          <p:nvPr/>
        </p:nvSpPr>
        <p:spPr>
          <a:xfrm>
            <a:off x="3926213" y="4500350"/>
            <a:ext cx="1272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Real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Predicted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429425"/>
            <a:ext cx="3727355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1480" y="1412750"/>
            <a:ext cx="3700842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Model Predictions (representative data)</a:t>
            </a:r>
            <a:endParaRPr b="1"/>
          </a:p>
        </p:txBody>
      </p:sp>
      <p:pic>
        <p:nvPicPr>
          <p:cNvPr id="294" name="Google Shape;29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820" y="1509713"/>
            <a:ext cx="809625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1"/>
          <p:cNvSpPr txBox="1"/>
          <p:nvPr/>
        </p:nvSpPr>
        <p:spPr>
          <a:xfrm>
            <a:off x="4157675" y="3755225"/>
            <a:ext cx="8097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MAE: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12.6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31"/>
          <p:cNvSpPr txBox="1"/>
          <p:nvPr/>
        </p:nvSpPr>
        <p:spPr>
          <a:xfrm>
            <a:off x="3926213" y="4500350"/>
            <a:ext cx="1272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Real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Predicted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ExtraBold"/>
                <a:ea typeface="Montserrat ExtraBold"/>
                <a:cs typeface="Montserrat ExtraBold"/>
                <a:sym typeface="Montserrat ExtraBold"/>
              </a:rPr>
              <a:t>General Overview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311725" y="2793150"/>
            <a:ext cx="1910400" cy="7101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Dades LiDAR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3881238" y="2836350"/>
            <a:ext cx="1569900" cy="6237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ML Model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7110275" y="2836350"/>
            <a:ext cx="1351500" cy="6237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FARSITE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2827425" y="2248850"/>
            <a:ext cx="165900" cy="8589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2469367" y="3017400"/>
            <a:ext cx="1003500" cy="261600"/>
          </a:xfrm>
          <a:prstGeom prst="homePlate">
            <a:avLst>
              <a:gd fmla="val 18582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6180225" y="3087050"/>
            <a:ext cx="165900" cy="8589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5806863" y="3017400"/>
            <a:ext cx="947700" cy="261600"/>
          </a:xfrm>
          <a:prstGeom prst="homePlate">
            <a:avLst>
              <a:gd fmla="val 2453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1709625" y="1715963"/>
            <a:ext cx="2401500" cy="7101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processing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5052800" y="3831450"/>
            <a:ext cx="2401500" cy="8589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Canopy Cover 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prediction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479450"/>
            <a:ext cx="3714075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8250" y="1429425"/>
            <a:ext cx="3714075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Model Predictions (representative data)</a:t>
            </a:r>
            <a:endParaRPr b="1"/>
          </a:p>
        </p:txBody>
      </p:sp>
      <p:pic>
        <p:nvPicPr>
          <p:cNvPr id="305" name="Google Shape;30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820" y="1509713"/>
            <a:ext cx="809625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2"/>
          <p:cNvSpPr txBox="1"/>
          <p:nvPr/>
        </p:nvSpPr>
        <p:spPr>
          <a:xfrm>
            <a:off x="4157675" y="3755225"/>
            <a:ext cx="8097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MAE: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7.7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32"/>
          <p:cNvSpPr txBox="1"/>
          <p:nvPr/>
        </p:nvSpPr>
        <p:spPr>
          <a:xfrm>
            <a:off x="3926213" y="4500350"/>
            <a:ext cx="1272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Real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Predicted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3" name="Google Shape;3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429425"/>
            <a:ext cx="3709664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8239" y="1429425"/>
            <a:ext cx="3714075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Model Predictions (representative data)</a:t>
            </a:r>
            <a:endParaRPr b="1"/>
          </a:p>
        </p:txBody>
      </p:sp>
      <p:pic>
        <p:nvPicPr>
          <p:cNvPr id="316" name="Google Shape;316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820" y="1509713"/>
            <a:ext cx="809625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3"/>
          <p:cNvSpPr txBox="1"/>
          <p:nvPr/>
        </p:nvSpPr>
        <p:spPr>
          <a:xfrm>
            <a:off x="4157675" y="3755225"/>
            <a:ext cx="8097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MAE: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13.9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33"/>
          <p:cNvSpPr txBox="1"/>
          <p:nvPr/>
        </p:nvSpPr>
        <p:spPr>
          <a:xfrm>
            <a:off x="3926213" y="4500350"/>
            <a:ext cx="1272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Real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Predicted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4" name="Google Shape;3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429425"/>
            <a:ext cx="3709634" cy="3714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1459" y="1429425"/>
            <a:ext cx="3700857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Model Predictions (representative data)</a:t>
            </a:r>
            <a:endParaRPr b="1"/>
          </a:p>
        </p:txBody>
      </p:sp>
      <p:pic>
        <p:nvPicPr>
          <p:cNvPr id="327" name="Google Shape;32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820" y="1509713"/>
            <a:ext cx="809625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4"/>
          <p:cNvSpPr txBox="1"/>
          <p:nvPr/>
        </p:nvSpPr>
        <p:spPr>
          <a:xfrm>
            <a:off x="4157675" y="3755225"/>
            <a:ext cx="8097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MAE: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1.11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9" name="Google Shape;329;p34"/>
          <p:cNvSpPr txBox="1"/>
          <p:nvPr/>
        </p:nvSpPr>
        <p:spPr>
          <a:xfrm>
            <a:off x="3926213" y="4500350"/>
            <a:ext cx="1272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Real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Predicted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5" name="Google Shape;33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503250"/>
            <a:ext cx="3705253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8253" y="1503250"/>
            <a:ext cx="3714075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3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Model Predictions (representative data)</a:t>
            </a:r>
            <a:endParaRPr b="1"/>
          </a:p>
        </p:txBody>
      </p:sp>
      <p:pic>
        <p:nvPicPr>
          <p:cNvPr id="338" name="Google Shape;33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820" y="1509713"/>
            <a:ext cx="809625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5"/>
          <p:cNvSpPr txBox="1"/>
          <p:nvPr/>
        </p:nvSpPr>
        <p:spPr>
          <a:xfrm>
            <a:off x="4157675" y="3755225"/>
            <a:ext cx="8097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MAE: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10.0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0" name="Google Shape;340;p35"/>
          <p:cNvSpPr txBox="1"/>
          <p:nvPr/>
        </p:nvSpPr>
        <p:spPr>
          <a:xfrm>
            <a:off x="3926213" y="4500350"/>
            <a:ext cx="1272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Real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Roboto"/>
                <a:ea typeface="Roboto"/>
                <a:cs typeface="Roboto"/>
                <a:sym typeface="Roboto"/>
              </a:rPr>
              <a:t>Predicted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/>
          <p:nvPr/>
        </p:nvSpPr>
        <p:spPr>
          <a:xfrm>
            <a:off x="797176" y="1958700"/>
            <a:ext cx="3204300" cy="13104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930201" y="1829850"/>
            <a:ext cx="3204300" cy="13104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ExtraBold"/>
                <a:ea typeface="Montserrat ExtraBold"/>
                <a:cs typeface="Montserrat ExtraBold"/>
                <a:sym typeface="Montserrat ExtraBold"/>
              </a:rPr>
              <a:t>Our data 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1066051" y="1699600"/>
            <a:ext cx="3204300" cy="13104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212876" y="1569575"/>
            <a:ext cx="3204300" cy="13104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BLOCK 2 km * 2 km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| x | y | z | c </a:t>
            </a: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| a | n | r | i | t |</a:t>
            </a:r>
            <a:endParaRPr b="1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.laz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5245425" y="1495825"/>
            <a:ext cx="3036600" cy="3548100"/>
          </a:xfrm>
          <a:prstGeom prst="roundRect">
            <a:avLst>
              <a:gd fmla="val 6304" name="adj"/>
            </a:avLst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20 m * 20 m cells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1115700" y="3584975"/>
            <a:ext cx="2782500" cy="13104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LAND USE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10 m * 10 m cells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.tiff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5"/>
          <p:cNvSpPr/>
          <p:nvPr/>
        </p:nvSpPr>
        <p:spPr>
          <a:xfrm>
            <a:off x="5690625" y="3140262"/>
            <a:ext cx="2146200" cy="8397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SLOPE</a:t>
            </a:r>
            <a:endParaRPr b="1" sz="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.tiff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5690625" y="4085202"/>
            <a:ext cx="2146200" cy="8397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ASPECT</a:t>
            </a:r>
            <a:endParaRPr b="1" sz="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.tiff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5690625" y="2128900"/>
            <a:ext cx="2146200" cy="9060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CANOPY COVER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.tiff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ExtraBold"/>
                <a:ea typeface="Montserrat ExtraBold"/>
                <a:cs typeface="Montserrat ExtraBold"/>
                <a:sym typeface="Montserrat ExtraBold"/>
              </a:rPr>
              <a:t>Data processing: BLOCKS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2714825" y="2574822"/>
            <a:ext cx="3429000" cy="8010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FEATURE EXTRACTOR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2818100" y="1423600"/>
            <a:ext cx="3200700" cy="7104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collect_pixels_LeftTop()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1016150" y="3235800"/>
            <a:ext cx="6804600" cy="1795500"/>
          </a:xfrm>
          <a:prstGeom prst="roundRect">
            <a:avLst>
              <a:gd fmla="val 7693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3612075" y="3458825"/>
            <a:ext cx="1522500" cy="5715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quantils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6"/>
          <p:cNvSpPr/>
          <p:nvPr/>
        </p:nvSpPr>
        <p:spPr>
          <a:xfrm>
            <a:off x="1446575" y="3458825"/>
            <a:ext cx="1872600" cy="5715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statistics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6"/>
          <p:cNvSpPr/>
          <p:nvPr/>
        </p:nvSpPr>
        <p:spPr>
          <a:xfrm>
            <a:off x="1855275" y="4264975"/>
            <a:ext cx="1756800" cy="5715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percentages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5427500" y="3458825"/>
            <a:ext cx="1872600" cy="5715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thresholds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4194300" y="4264975"/>
            <a:ext cx="1617900" cy="5715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counting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6225800" y="4264975"/>
            <a:ext cx="666000" cy="5715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6"/>
          <p:cNvSpPr/>
          <p:nvPr/>
        </p:nvSpPr>
        <p:spPr>
          <a:xfrm rot="5400000">
            <a:off x="4294850" y="2052463"/>
            <a:ext cx="247200" cy="603900"/>
          </a:xfrm>
          <a:prstGeom prst="homePlate">
            <a:avLst>
              <a:gd fmla="val 18582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ExtraBold"/>
                <a:ea typeface="Montserrat ExtraBold"/>
                <a:cs typeface="Montserrat ExtraBold"/>
                <a:sym typeface="Montserrat ExtraBold"/>
              </a:rPr>
              <a:t>Data processing</a:t>
            </a:r>
            <a:r>
              <a:rPr lang="it">
                <a:latin typeface="Montserrat ExtraBold"/>
                <a:ea typeface="Montserrat ExtraBold"/>
                <a:cs typeface="Montserrat ExtraBold"/>
                <a:sym typeface="Montserrat ExtraBold"/>
              </a:rPr>
              <a:t>: MERGE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624489" y="2605665"/>
            <a:ext cx="2881800" cy="13104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757514" y="2476815"/>
            <a:ext cx="2881800" cy="13104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893364" y="2346565"/>
            <a:ext cx="2881800" cy="13104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1040189" y="2216540"/>
            <a:ext cx="2881800" cy="13104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BLOCK 2 km * 2 km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PROCESSED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5342075" y="1566475"/>
            <a:ext cx="3219300" cy="3131100"/>
          </a:xfrm>
          <a:prstGeom prst="roundRect">
            <a:avLst>
              <a:gd fmla="val 7693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5690275" y="1981975"/>
            <a:ext cx="2559600" cy="6237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GRONDTRUTH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5690275" y="2820175"/>
            <a:ext cx="2559600" cy="6237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SLOPE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17"/>
          <p:cNvSpPr/>
          <p:nvPr/>
        </p:nvSpPr>
        <p:spPr>
          <a:xfrm>
            <a:off x="5690275" y="3658375"/>
            <a:ext cx="2559600" cy="6237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ASEPCT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17"/>
          <p:cNvSpPr/>
          <p:nvPr/>
        </p:nvSpPr>
        <p:spPr>
          <a:xfrm>
            <a:off x="4304588" y="2689925"/>
            <a:ext cx="654900" cy="623700"/>
          </a:xfrm>
          <a:prstGeom prst="mathPlus">
            <a:avLst>
              <a:gd fmla="val 23520" name="adj1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ExtraBold"/>
                <a:ea typeface="Montserrat ExtraBold"/>
                <a:cs typeface="Montserrat ExtraBold"/>
                <a:sym typeface="Montserrat ExtraBold"/>
              </a:rPr>
              <a:t>Training the model (XGBoost)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0" name="Google Shape;130;p18"/>
          <p:cNvSpPr/>
          <p:nvPr/>
        </p:nvSpPr>
        <p:spPr>
          <a:xfrm>
            <a:off x="996800" y="1451700"/>
            <a:ext cx="7224000" cy="890400"/>
          </a:xfrm>
          <a:prstGeom prst="roundRect">
            <a:avLst>
              <a:gd fmla="val 7693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Remove the less significant 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features iteratively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792550" y="1362300"/>
            <a:ext cx="3089100" cy="8049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Feature selection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18"/>
          <p:cNvSpPr/>
          <p:nvPr/>
        </p:nvSpPr>
        <p:spPr>
          <a:xfrm>
            <a:off x="996800" y="3886650"/>
            <a:ext cx="7224000" cy="890400"/>
          </a:xfrm>
          <a:prstGeom prst="roundRect">
            <a:avLst>
              <a:gd fmla="val 7693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  </a:t>
            </a: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Train the model using all blocks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            </a:t>
            </a: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Get the final metrics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8"/>
          <p:cNvSpPr/>
          <p:nvPr/>
        </p:nvSpPr>
        <p:spPr>
          <a:xfrm>
            <a:off x="792550" y="3797850"/>
            <a:ext cx="3089100" cy="8049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Final prediction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18"/>
          <p:cNvSpPr/>
          <p:nvPr/>
        </p:nvSpPr>
        <p:spPr>
          <a:xfrm>
            <a:off x="996800" y="2669175"/>
            <a:ext cx="7224000" cy="890400"/>
          </a:xfrm>
          <a:prstGeom prst="roundRect">
            <a:avLst>
              <a:gd fmla="val 7693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      </a:t>
            </a: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Adjust XGBoost parameters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      Cross validation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8"/>
          <p:cNvSpPr/>
          <p:nvPr/>
        </p:nvSpPr>
        <p:spPr>
          <a:xfrm>
            <a:off x="792550" y="2580074"/>
            <a:ext cx="3089100" cy="8049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Hyperparameter</a:t>
            </a:r>
            <a:r>
              <a:rPr b="1" lang="it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search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ExtraBold"/>
                <a:ea typeface="Montserrat ExtraBold"/>
                <a:cs typeface="Montserrat ExtraBold"/>
                <a:sym typeface="Montserrat ExtraBold"/>
              </a:rPr>
              <a:t>Cluster: lex/shared/projects/nnveget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247525" y="1585200"/>
            <a:ext cx="2727600" cy="3420600"/>
          </a:xfrm>
          <a:prstGeom prst="snip1Rect">
            <a:avLst>
              <a:gd fmla="val 10013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scritps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3208200" y="1585200"/>
            <a:ext cx="2727600" cy="3420600"/>
          </a:xfrm>
          <a:prstGeom prst="snip1Rect">
            <a:avLst>
              <a:gd fmla="val 10013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data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3" name="Google Shape;143;p19"/>
          <p:cNvSpPr/>
          <p:nvPr/>
        </p:nvSpPr>
        <p:spPr>
          <a:xfrm>
            <a:off x="6168875" y="1585200"/>
            <a:ext cx="2727600" cy="3420600"/>
          </a:xfrm>
          <a:prstGeom prst="snip1Rect">
            <a:avLst>
              <a:gd fmla="val 10013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results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4" name="Google Shape;144;p19"/>
          <p:cNvSpPr/>
          <p:nvPr/>
        </p:nvSpPr>
        <p:spPr>
          <a:xfrm>
            <a:off x="311725" y="4296475"/>
            <a:ext cx="2484600" cy="571500"/>
          </a:xfrm>
          <a:prstGeom prst="roundRect">
            <a:avLst>
              <a:gd fmla="val 7693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GT_prediction.py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311725" y="2337950"/>
            <a:ext cx="2484600" cy="1863600"/>
          </a:xfrm>
          <a:prstGeom prst="snip1Rect">
            <a:avLst>
              <a:gd fmla="val 13694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ML_utils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19"/>
          <p:cNvSpPr/>
          <p:nvPr/>
        </p:nvSpPr>
        <p:spPr>
          <a:xfrm>
            <a:off x="6214175" y="2564700"/>
            <a:ext cx="2484600" cy="1985400"/>
          </a:xfrm>
          <a:prstGeom prst="snip1Rect">
            <a:avLst>
              <a:gd fmla="val 8432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id: # blocks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3240300" y="2337950"/>
            <a:ext cx="2484600" cy="6237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control_test_laz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3240300" y="3023750"/>
            <a:ext cx="2484600" cy="6237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laz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19"/>
          <p:cNvSpPr/>
          <p:nvPr/>
        </p:nvSpPr>
        <p:spPr>
          <a:xfrm>
            <a:off x="3240300" y="3709550"/>
            <a:ext cx="2484600" cy="6237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tifs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19"/>
          <p:cNvSpPr/>
          <p:nvPr/>
        </p:nvSpPr>
        <p:spPr>
          <a:xfrm>
            <a:off x="6252075" y="2488500"/>
            <a:ext cx="2484600" cy="1985400"/>
          </a:xfrm>
          <a:prstGeom prst="snip1Rect">
            <a:avLst>
              <a:gd fmla="val 8432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id: # blocks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19"/>
          <p:cNvSpPr/>
          <p:nvPr/>
        </p:nvSpPr>
        <p:spPr>
          <a:xfrm>
            <a:off x="6290375" y="2399924"/>
            <a:ext cx="2484600" cy="1985400"/>
          </a:xfrm>
          <a:prstGeom prst="snip1Rect">
            <a:avLst>
              <a:gd fmla="val 8432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id: # blocks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6341050" y="2310950"/>
            <a:ext cx="2484600" cy="1985400"/>
          </a:xfrm>
          <a:prstGeom prst="snip1Rect">
            <a:avLst>
              <a:gd fmla="val 8432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name: # blocks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6398350" y="2994200"/>
            <a:ext cx="2157000" cy="352200"/>
          </a:xfrm>
          <a:prstGeom prst="snip1Rect">
            <a:avLst>
              <a:gd fmla="val 16667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metrics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19"/>
          <p:cNvSpPr/>
          <p:nvPr/>
        </p:nvSpPr>
        <p:spPr>
          <a:xfrm>
            <a:off x="6398350" y="3414622"/>
            <a:ext cx="2157000" cy="352200"/>
          </a:xfrm>
          <a:prstGeom prst="snip1Rect">
            <a:avLst>
              <a:gd fmla="val 16667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19"/>
          <p:cNvSpPr/>
          <p:nvPr/>
        </p:nvSpPr>
        <p:spPr>
          <a:xfrm>
            <a:off x="6398350" y="3835800"/>
            <a:ext cx="2157000" cy="352200"/>
          </a:xfrm>
          <a:prstGeom prst="snip1Rect">
            <a:avLst>
              <a:gd fmla="val 16667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vizz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407425" y="2930385"/>
            <a:ext cx="2267400" cy="352200"/>
          </a:xfrm>
          <a:prstGeom prst="roundRect">
            <a:avLst>
              <a:gd fmla="val 7693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block_processing.py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19"/>
          <p:cNvSpPr/>
          <p:nvPr/>
        </p:nvSpPr>
        <p:spPr>
          <a:xfrm>
            <a:off x="407425" y="3746535"/>
            <a:ext cx="2267400" cy="352200"/>
          </a:xfrm>
          <a:prstGeom prst="roundRect">
            <a:avLst>
              <a:gd fmla="val 7693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reading_laz</a:t>
            </a:r>
            <a:r>
              <a:rPr b="1" lang="it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.py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407425" y="3340357"/>
            <a:ext cx="2267400" cy="352200"/>
          </a:xfrm>
          <a:prstGeom prst="roundRect">
            <a:avLst>
              <a:gd fmla="val 7693" name="adj"/>
            </a:avLst>
          </a:prstGeom>
          <a:solidFill>
            <a:srgbClr val="CCCC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FE_class</a:t>
            </a:r>
            <a:r>
              <a:rPr b="1" lang="it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.py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/>
          <p:nvPr>
            <p:ph type="ctrTitle"/>
          </p:nvPr>
        </p:nvSpPr>
        <p:spPr>
          <a:xfrm>
            <a:off x="311700" y="539725"/>
            <a:ext cx="8520600" cy="18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Black"/>
                <a:ea typeface="Montserrat Black"/>
                <a:cs typeface="Montserrat Black"/>
                <a:sym typeface="Montserrat Black"/>
              </a:rPr>
              <a:t>GFIRE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Canopy Cover Prediction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300">
                <a:latin typeface="Montserrat"/>
                <a:ea typeface="Montserrat"/>
                <a:cs typeface="Montserrat"/>
                <a:sym typeface="Montserrat"/>
              </a:rPr>
              <a:t>Update</a:t>
            </a:r>
            <a:endParaRPr b="1" sz="33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Google Shape;16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9766" y="686375"/>
            <a:ext cx="2272532" cy="1077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0"/>
          <p:cNvSpPr txBox="1"/>
          <p:nvPr>
            <p:ph idx="1" type="subTitle"/>
          </p:nvPr>
        </p:nvSpPr>
        <p:spPr>
          <a:xfrm>
            <a:off x="311700" y="220261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SemiBold"/>
                <a:ea typeface="Montserrat SemiBold"/>
                <a:cs typeface="Montserrat SemiBold"/>
                <a:sym typeface="Montserrat SemiBold"/>
              </a:rPr>
              <a:t>Francesco Tedesco 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SemiBold"/>
                <a:ea typeface="Montserrat SemiBold"/>
                <a:cs typeface="Montserrat SemiBold"/>
                <a:sym typeface="Montserrat SemiBold"/>
              </a:rPr>
              <a:t>Pau Ventura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 SemiBold"/>
                <a:ea typeface="Montserrat SemiBold"/>
                <a:cs typeface="Montserrat SemiBold"/>
                <a:sym typeface="Montserrat SemiBold"/>
              </a:rPr>
              <a:t>28/09/2023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66" name="Google Shape;16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4851" y="3389925"/>
            <a:ext cx="1010700" cy="107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Montserrat"/>
                <a:ea typeface="Montserrat"/>
                <a:cs typeface="Montserrat"/>
                <a:sym typeface="Montserrat"/>
              </a:rPr>
              <a:t>Feature Selection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21"/>
          <p:cNvSpPr/>
          <p:nvPr/>
        </p:nvSpPr>
        <p:spPr>
          <a:xfrm>
            <a:off x="1270650" y="1932650"/>
            <a:ext cx="1550100" cy="14208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1654025" y="1478213"/>
            <a:ext cx="11451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 m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1"/>
          <p:cNvSpPr/>
          <p:nvPr/>
        </p:nvSpPr>
        <p:spPr>
          <a:xfrm>
            <a:off x="1517225" y="21957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1"/>
          <p:cNvSpPr/>
          <p:nvPr/>
        </p:nvSpPr>
        <p:spPr>
          <a:xfrm>
            <a:off x="1669625" y="23481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1"/>
          <p:cNvSpPr/>
          <p:nvPr/>
        </p:nvSpPr>
        <p:spPr>
          <a:xfrm>
            <a:off x="1822025" y="25005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21"/>
          <p:cNvSpPr/>
          <p:nvPr/>
        </p:nvSpPr>
        <p:spPr>
          <a:xfrm>
            <a:off x="1974425" y="26529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21"/>
          <p:cNvSpPr/>
          <p:nvPr/>
        </p:nvSpPr>
        <p:spPr>
          <a:xfrm>
            <a:off x="2126825" y="28053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1"/>
          <p:cNvSpPr/>
          <p:nvPr/>
        </p:nvSpPr>
        <p:spPr>
          <a:xfrm>
            <a:off x="2279225" y="26529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1"/>
          <p:cNvSpPr/>
          <p:nvPr/>
        </p:nvSpPr>
        <p:spPr>
          <a:xfrm>
            <a:off x="2431625" y="28053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1"/>
          <p:cNvSpPr/>
          <p:nvPr/>
        </p:nvSpPr>
        <p:spPr>
          <a:xfrm>
            <a:off x="2203025" y="23481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1"/>
          <p:cNvSpPr/>
          <p:nvPr/>
        </p:nvSpPr>
        <p:spPr>
          <a:xfrm>
            <a:off x="1898225" y="28815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" name="Google Shape;183;p21"/>
          <p:cNvSpPr/>
          <p:nvPr/>
        </p:nvSpPr>
        <p:spPr>
          <a:xfrm>
            <a:off x="2279225" y="31101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1"/>
          <p:cNvSpPr/>
          <p:nvPr/>
        </p:nvSpPr>
        <p:spPr>
          <a:xfrm>
            <a:off x="2584025" y="25005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21"/>
          <p:cNvSpPr/>
          <p:nvPr/>
        </p:nvSpPr>
        <p:spPr>
          <a:xfrm>
            <a:off x="1517225" y="26529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1"/>
          <p:cNvSpPr/>
          <p:nvPr/>
        </p:nvSpPr>
        <p:spPr>
          <a:xfrm>
            <a:off x="1669625" y="28815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1"/>
          <p:cNvSpPr/>
          <p:nvPr/>
        </p:nvSpPr>
        <p:spPr>
          <a:xfrm>
            <a:off x="1974425" y="21957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1"/>
          <p:cNvSpPr/>
          <p:nvPr/>
        </p:nvSpPr>
        <p:spPr>
          <a:xfrm>
            <a:off x="1974425" y="30339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1"/>
          <p:cNvSpPr/>
          <p:nvPr/>
        </p:nvSpPr>
        <p:spPr>
          <a:xfrm>
            <a:off x="2584025" y="30339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1"/>
          <p:cNvSpPr/>
          <p:nvPr/>
        </p:nvSpPr>
        <p:spPr>
          <a:xfrm>
            <a:off x="1593425" y="31863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1"/>
          <p:cNvSpPr/>
          <p:nvPr/>
        </p:nvSpPr>
        <p:spPr>
          <a:xfrm>
            <a:off x="2507825" y="22719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21"/>
          <p:cNvSpPr/>
          <p:nvPr/>
        </p:nvSpPr>
        <p:spPr>
          <a:xfrm>
            <a:off x="2279225" y="29577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21"/>
          <p:cNvSpPr/>
          <p:nvPr/>
        </p:nvSpPr>
        <p:spPr>
          <a:xfrm>
            <a:off x="2050625" y="2500500"/>
            <a:ext cx="47100" cy="35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21"/>
          <p:cNvSpPr/>
          <p:nvPr/>
        </p:nvSpPr>
        <p:spPr>
          <a:xfrm>
            <a:off x="3219713" y="2488650"/>
            <a:ext cx="2571900" cy="36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21"/>
          <p:cNvSpPr txBox="1"/>
          <p:nvPr/>
        </p:nvSpPr>
        <p:spPr>
          <a:xfrm>
            <a:off x="6023225" y="2358750"/>
            <a:ext cx="19962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latin typeface="Roboto"/>
                <a:ea typeface="Roboto"/>
                <a:cs typeface="Roboto"/>
                <a:sym typeface="Roboto"/>
              </a:rPr>
              <a:t>152 Features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21"/>
          <p:cNvSpPr txBox="1"/>
          <p:nvPr/>
        </p:nvSpPr>
        <p:spPr>
          <a:xfrm>
            <a:off x="5078375" y="3221700"/>
            <a:ext cx="39081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High Execution Time (24 blocks = 1h)</a:t>
            </a:r>
            <a:endParaRPr b="1" sz="1500">
              <a:solidFill>
                <a:srgbClr val="99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High memory usage</a:t>
            </a:r>
            <a:endParaRPr b="1" sz="1500">
              <a:solidFill>
                <a:srgbClr val="99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Redundancy</a:t>
            </a:r>
            <a:endParaRPr b="1" sz="1500">
              <a:solidFill>
                <a:srgbClr val="99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Model Overfitting</a:t>
            </a:r>
            <a:endParaRPr b="1" sz="1500">
              <a:solidFill>
                <a:srgbClr val="99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Roboto"/>
              <a:buChar char="-"/>
            </a:pPr>
            <a:r>
              <a:rPr b="1" lang="it" sz="1500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rPr>
              <a:t>Less explainability</a:t>
            </a:r>
            <a:endParaRPr b="1" sz="1500">
              <a:solidFill>
                <a:srgbClr val="99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1"/>
          <p:cNvSpPr txBox="1"/>
          <p:nvPr/>
        </p:nvSpPr>
        <p:spPr>
          <a:xfrm>
            <a:off x="495425" y="2389788"/>
            <a:ext cx="11451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 m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1"/>
          <p:cNvSpPr txBox="1"/>
          <p:nvPr/>
        </p:nvSpPr>
        <p:spPr>
          <a:xfrm>
            <a:off x="3574025" y="2107650"/>
            <a:ext cx="24492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Characterizing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